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3" r:id="rId2"/>
    <p:sldId id="305" r:id="rId3"/>
    <p:sldId id="340" r:id="rId4"/>
    <p:sldId id="358" r:id="rId5"/>
    <p:sldId id="363" r:id="rId6"/>
    <p:sldId id="362" r:id="rId7"/>
    <p:sldId id="342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2" r:id="rId16"/>
    <p:sldId id="373" r:id="rId17"/>
    <p:sldId id="374" r:id="rId18"/>
    <p:sldId id="375" r:id="rId19"/>
    <p:sldId id="376" r:id="rId20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/>
    <p:restoredTop sz="94627"/>
  </p:normalViewPr>
  <p:slideViewPr>
    <p:cSldViewPr>
      <p:cViewPr varScale="1">
        <p:scale>
          <a:sx n="93" d="100"/>
          <a:sy n="93" d="100"/>
        </p:scale>
        <p:origin x="1824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Character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Mark </a:t>
            </a:r>
            <a:r>
              <a:rPr lang="en-US" altLang="zh-CN" sz="2000" dirty="0" err="1">
                <a:latin typeface="Calibri" charset="0"/>
              </a:rPr>
              <a:t>Floryan</a:t>
            </a: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Mario’s </a:t>
            </a:r>
            <a:r>
              <a:rPr lang="en-US" b="1" i="1" dirty="0"/>
              <a:t>Jump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Slow to reach top speed</a:t>
            </a:r>
          </a:p>
          <a:p>
            <a:pPr lvl="1"/>
            <a:r>
              <a:rPr lang="en-US" dirty="0"/>
              <a:t>Total jump height is pretty high</a:t>
            </a:r>
          </a:p>
          <a:p>
            <a:pPr lvl="2"/>
            <a:r>
              <a:rPr lang="en-US" dirty="0"/>
              <a:t>These two make the jump feel high but “floaty”</a:t>
            </a:r>
          </a:p>
          <a:p>
            <a:pPr lvl="1"/>
            <a:r>
              <a:rPr lang="en-US" dirty="0"/>
              <a:t>Quicker to reach top speed when falling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20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Mario:</a:t>
            </a:r>
          </a:p>
          <a:p>
            <a:pPr lvl="1"/>
            <a:r>
              <a:rPr lang="en-US" dirty="0"/>
              <a:t>The ground gives more control than air</a:t>
            </a:r>
          </a:p>
          <a:p>
            <a:pPr lvl="2"/>
            <a:r>
              <a:rPr lang="en-US" dirty="0"/>
              <a:t>Need to use ground when possible to establish control</a:t>
            </a:r>
          </a:p>
          <a:p>
            <a:pPr lvl="2"/>
            <a:r>
              <a:rPr lang="en-US" dirty="0"/>
              <a:t>Being in the air feels risky</a:t>
            </a:r>
          </a:p>
          <a:p>
            <a:pPr lvl="1"/>
            <a:r>
              <a:rPr lang="en-US" dirty="0"/>
              <a:t>Jumps are high and slow. Control left/right is slow</a:t>
            </a:r>
          </a:p>
          <a:p>
            <a:pPr lvl="2"/>
            <a:r>
              <a:rPr lang="en-US" dirty="0"/>
              <a:t>Allows time to setup landings on platforms / enemies</a:t>
            </a:r>
          </a:p>
          <a:p>
            <a:r>
              <a:rPr lang="en-US" dirty="0"/>
              <a:t>All of this gives Mario a strong risk vs reward tradeoff in his well thought out controls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6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 (Mega Man 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8C624-3BAC-E44E-A5A8-95A81542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Mega Man’s goal?</a:t>
            </a:r>
          </a:p>
          <a:p>
            <a:pPr lvl="1"/>
            <a:r>
              <a:rPr lang="en-US" dirty="0"/>
              <a:t>Reach end of level (go right, down, up, etc.)</a:t>
            </a:r>
          </a:p>
          <a:p>
            <a:pPr lvl="1"/>
            <a:r>
              <a:rPr lang="en-US" dirty="0"/>
              <a:t>Destroy boss of each level (shoot at them)</a:t>
            </a:r>
          </a:p>
          <a:p>
            <a:r>
              <a:rPr lang="en-US" dirty="0"/>
              <a:t>What are Mega Man’s verbs?</a:t>
            </a:r>
          </a:p>
          <a:p>
            <a:pPr lvl="1"/>
            <a:r>
              <a:rPr lang="en-US" b="1" i="1" dirty="0"/>
              <a:t>Run: </a:t>
            </a:r>
            <a:r>
              <a:rPr lang="en-US" dirty="0"/>
              <a:t>Move left and right</a:t>
            </a:r>
            <a:endParaRPr lang="en-US" b="1" i="1" dirty="0"/>
          </a:p>
          <a:p>
            <a:pPr lvl="1"/>
            <a:r>
              <a:rPr lang="en-US" b="1" i="1" dirty="0"/>
              <a:t>Jump: </a:t>
            </a:r>
            <a:r>
              <a:rPr lang="en-US" dirty="0"/>
              <a:t>Jump over gaps and enemies</a:t>
            </a:r>
            <a:endParaRPr lang="en-US" b="1" i="1" dirty="0"/>
          </a:p>
          <a:p>
            <a:pPr lvl="1"/>
            <a:r>
              <a:rPr lang="en-US" b="1" i="1" dirty="0"/>
              <a:t>Shoot:</a:t>
            </a:r>
            <a:r>
              <a:rPr lang="en-US" dirty="0"/>
              <a:t> blast enemies and obstacles</a:t>
            </a:r>
            <a:endParaRPr lang="en-US" b="1" i="1" dirty="0"/>
          </a:p>
          <a:p>
            <a:pPr lvl="1"/>
            <a:r>
              <a:rPr lang="en-US" b="1" i="1" dirty="0"/>
              <a:t>Slide:</a:t>
            </a:r>
            <a:r>
              <a:rPr lang="en-US" dirty="0"/>
              <a:t> Not necessary, but used to increase speed.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5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Mega Man’s </a:t>
            </a:r>
            <a:r>
              <a:rPr lang="en-US" b="1" i="1" dirty="0"/>
              <a:t>run and jump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Mega Man run:</a:t>
            </a:r>
          </a:p>
          <a:p>
            <a:pPr lvl="2"/>
            <a:r>
              <a:rPr lang="en-US" dirty="0"/>
              <a:t>VERY quick to top speed</a:t>
            </a:r>
          </a:p>
          <a:p>
            <a:pPr lvl="2"/>
            <a:r>
              <a:rPr lang="en-US" dirty="0"/>
              <a:t>Jump instantly at top speed (as far as I can tell)</a:t>
            </a:r>
          </a:p>
          <a:p>
            <a:pPr lvl="2"/>
            <a:r>
              <a:rPr lang="en-US" dirty="0"/>
              <a:t>Can control in air instantly</a:t>
            </a:r>
          </a:p>
          <a:p>
            <a:pPr lvl="2"/>
            <a:endParaRPr lang="en-US" dirty="0"/>
          </a:p>
          <a:p>
            <a:r>
              <a:rPr lang="en-US" dirty="0"/>
              <a:t>What different kind of feel does this produce? Why does this make sense?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856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Mega Man:</a:t>
            </a:r>
          </a:p>
          <a:p>
            <a:pPr lvl="1"/>
            <a:r>
              <a:rPr lang="en-US" dirty="0"/>
              <a:t>Platforming / movement provides VERY tight control</a:t>
            </a:r>
          </a:p>
          <a:p>
            <a:pPr lvl="2"/>
            <a:r>
              <a:rPr lang="en-US" dirty="0"/>
              <a:t>Good for movement during a fight</a:t>
            </a:r>
          </a:p>
          <a:p>
            <a:pPr lvl="2"/>
            <a:r>
              <a:rPr lang="en-US" dirty="0"/>
              <a:t>Good for lining up shots</a:t>
            </a:r>
          </a:p>
          <a:p>
            <a:pPr lvl="2"/>
            <a:r>
              <a:rPr lang="en-US" dirty="0"/>
              <a:t>Good for avoiding enemies that are attacking</a:t>
            </a:r>
          </a:p>
          <a:p>
            <a:pPr lvl="1"/>
            <a:r>
              <a:rPr lang="en-US" dirty="0"/>
              <a:t>Slide provides risk vs. reward</a:t>
            </a:r>
          </a:p>
          <a:p>
            <a:pPr lvl="2"/>
            <a:r>
              <a:rPr lang="en-US" dirty="0"/>
              <a:t>Very quick movement, but you lose control of MM</a:t>
            </a:r>
          </a:p>
          <a:p>
            <a:r>
              <a:rPr lang="en-US" dirty="0"/>
              <a:t>Emphasis on control and the shooting / fighting aspect of the game.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73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Madeline (Celeste)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4DBCE-E748-9640-BC48-66F28CA0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8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5F59D-121E-DC4F-9CB3-3A97E239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1664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96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“</a:t>
            </a:r>
            <a:r>
              <a:rPr lang="en-US" b="1" i="1" dirty="0"/>
              <a:t>feel</a:t>
            </a:r>
            <a:r>
              <a:rPr lang="en-US" dirty="0"/>
              <a:t>” of your character, and design a minimum set of verbs for them.</a:t>
            </a:r>
          </a:p>
          <a:p>
            <a:r>
              <a:rPr lang="en-US" dirty="0"/>
              <a:t>Notice that most of these characters get powerups in the respective games but it never changes the </a:t>
            </a:r>
            <a:r>
              <a:rPr lang="en-US" b="1" i="1" dirty="0"/>
              <a:t>verbs</a:t>
            </a:r>
            <a:r>
              <a:rPr lang="en-US" dirty="0"/>
              <a:t>!</a:t>
            </a:r>
          </a:p>
          <a:p>
            <a:r>
              <a:rPr lang="en-US" dirty="0"/>
              <a:t>Think about how to parameterize controls based on this “feel” you are going for.</a:t>
            </a:r>
          </a:p>
          <a:p>
            <a:r>
              <a:rPr lang="en-US" dirty="0"/>
              <a:t>Notice that these rules still apply to non-platformers. </a:t>
            </a:r>
            <a:r>
              <a:rPr lang="en-US"/>
              <a:t>How about FPS, or RPG??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68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best to implement? State machine useful!</a:t>
            </a:r>
          </a:p>
          <a:p>
            <a:r>
              <a:rPr lang="en-US" dirty="0"/>
              <a:t>States:</a:t>
            </a:r>
          </a:p>
          <a:p>
            <a:pPr lvl="1"/>
            <a:r>
              <a:rPr lang="en-US" dirty="0"/>
              <a:t>Standing</a:t>
            </a:r>
          </a:p>
          <a:p>
            <a:pPr lvl="1"/>
            <a:r>
              <a:rPr lang="en-US" dirty="0"/>
              <a:t>Jumping (in air)</a:t>
            </a:r>
          </a:p>
          <a:p>
            <a:pPr lvl="1"/>
            <a:r>
              <a:rPr lang="en-US" dirty="0"/>
              <a:t>Dashing</a:t>
            </a:r>
          </a:p>
          <a:p>
            <a:r>
              <a:rPr lang="en-US" dirty="0"/>
              <a:t>Transitions between states</a:t>
            </a:r>
          </a:p>
          <a:p>
            <a:pPr lvl="1"/>
            <a:r>
              <a:rPr lang="en-US" dirty="0"/>
              <a:t>When land on platform, enter standing state.</a:t>
            </a:r>
          </a:p>
          <a:p>
            <a:pPr lvl="1"/>
            <a:r>
              <a:rPr lang="en-US" dirty="0"/>
              <a:t>When hit by enemy, enter invincibility state</a:t>
            </a:r>
          </a:p>
          <a:p>
            <a:r>
              <a:rPr lang="en-US" dirty="0"/>
              <a:t>Code each state independently.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6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9725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Character Design: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Choosing a set of moves, thinking about risk vs reward of that move set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State machines for programming characters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What makes controlling a character fun?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How does the environment and narrative of the game play into a character’s control?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95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95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Simple. Most controllable characters have a set of </a:t>
            </a:r>
            <a:r>
              <a:rPr lang="en-US" b="1" i="1" dirty="0"/>
              <a:t>actions</a:t>
            </a:r>
            <a:r>
              <a:rPr lang="en-US" dirty="0"/>
              <a:t>. Game designers often refer to these as </a:t>
            </a:r>
            <a:r>
              <a:rPr lang="en-US" b="1" i="1" dirty="0"/>
              <a:t>verbs</a:t>
            </a:r>
            <a:r>
              <a:rPr lang="en-US" dirty="0"/>
              <a:t>.</a:t>
            </a:r>
          </a:p>
          <a:p>
            <a:r>
              <a:rPr lang="en-US" dirty="0"/>
              <a:t>Mario: Run, jump, shoot fireballs</a:t>
            </a:r>
          </a:p>
          <a:p>
            <a:pPr lvl="1"/>
            <a:r>
              <a:rPr lang="en-US" dirty="0"/>
              <a:t>later: fly, splash water, throw hat, etc.</a:t>
            </a:r>
          </a:p>
          <a:p>
            <a:r>
              <a:rPr lang="en-US" dirty="0" err="1"/>
              <a:t>Samus</a:t>
            </a:r>
            <a:r>
              <a:rPr lang="en-US" dirty="0"/>
              <a:t>: Run, jump, shoot</a:t>
            </a:r>
          </a:p>
          <a:p>
            <a:pPr lvl="1"/>
            <a:r>
              <a:rPr lang="en-US" dirty="0"/>
              <a:t>Many of these power up: high jump, multi-jump, charge up shot, etc.</a:t>
            </a:r>
          </a:p>
          <a:p>
            <a:r>
              <a:rPr lang="en-US" dirty="0"/>
              <a:t>Madeline (Celeste): Run, jump, dash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16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tips on designing </a:t>
            </a:r>
            <a:r>
              <a:rPr lang="en-US" b="1" i="1" dirty="0"/>
              <a:t>verbs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Try to limit the number of necessary </a:t>
            </a:r>
            <a:r>
              <a:rPr lang="en-US" b="1" i="1" dirty="0"/>
              <a:t>verbs</a:t>
            </a:r>
            <a:r>
              <a:rPr lang="en-US" dirty="0"/>
              <a:t>. Provide more interesting ways to use them if possible.</a:t>
            </a:r>
          </a:p>
          <a:p>
            <a:pPr lvl="2"/>
            <a:r>
              <a:rPr lang="en-US" dirty="0"/>
              <a:t>We will see many examples of this in a moment</a:t>
            </a:r>
          </a:p>
          <a:p>
            <a:pPr lvl="1"/>
            <a:r>
              <a:rPr lang="en-US" dirty="0"/>
              <a:t>There should be one controller action per </a:t>
            </a:r>
            <a:r>
              <a:rPr lang="en-US" b="1" i="1" dirty="0"/>
              <a:t>verb</a:t>
            </a:r>
          </a:p>
          <a:p>
            <a:pPr lvl="1"/>
            <a:r>
              <a:rPr lang="en-US" dirty="0"/>
              <a:t>Always consider the goal/purpose of your game and how that </a:t>
            </a:r>
            <a:r>
              <a:rPr lang="en-US" b="1" i="1" dirty="0"/>
              <a:t>verb</a:t>
            </a:r>
            <a:r>
              <a:rPr lang="en-US" dirty="0"/>
              <a:t> helps the player </a:t>
            </a:r>
            <a:r>
              <a:rPr lang="en-US" b="1" i="1" dirty="0"/>
              <a:t>reach that goal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92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Examples</a:t>
            </a:r>
          </a:p>
          <a:p>
            <a:pPr lvl="1"/>
            <a:r>
              <a:rPr lang="en-US" dirty="0"/>
              <a:t>Mario (Super Mario Bros.)</a:t>
            </a:r>
          </a:p>
          <a:p>
            <a:pPr lvl="1"/>
            <a:r>
              <a:rPr lang="en-US" dirty="0"/>
              <a:t>Mega Man (Mega Man 3)</a:t>
            </a:r>
          </a:p>
          <a:p>
            <a:pPr lvl="1"/>
            <a:r>
              <a:rPr lang="en-US" dirty="0" err="1"/>
              <a:t>Samus</a:t>
            </a:r>
            <a:r>
              <a:rPr lang="en-US" dirty="0"/>
              <a:t> (Super Metroid)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95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1026" name="Picture 2" descr="Image result for super mario bros original">
            <a:extLst>
              <a:ext uri="{FF2B5EF4-FFF2-40B4-BE49-F238E27FC236}">
                <a16:creationId xmlns:a16="http://schemas.microsoft.com/office/drawing/2014/main" id="{A2B25DB1-5DD0-3543-95DF-F5FB3B19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143000"/>
            <a:ext cx="6565900" cy="48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8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Mario’s goal?</a:t>
            </a:r>
          </a:p>
          <a:p>
            <a:pPr lvl="1"/>
            <a:r>
              <a:rPr lang="en-US" dirty="0"/>
              <a:t>Save the princess? Well, </a:t>
            </a:r>
            <a:r>
              <a:rPr lang="en-US" dirty="0" err="1"/>
              <a:t>kinda</a:t>
            </a:r>
            <a:endParaRPr lang="en-US" dirty="0"/>
          </a:p>
          <a:p>
            <a:pPr lvl="1"/>
            <a:r>
              <a:rPr lang="en-US" dirty="0"/>
              <a:t>Really it is “get to the end of the level” (go right)</a:t>
            </a:r>
          </a:p>
          <a:p>
            <a:r>
              <a:rPr lang="en-US" dirty="0"/>
              <a:t>What are Mario’s verbs?</a:t>
            </a:r>
          </a:p>
          <a:p>
            <a:pPr lvl="1"/>
            <a:r>
              <a:rPr lang="en-US" b="1" i="1" dirty="0"/>
              <a:t>Walk/Run (left and right): </a:t>
            </a:r>
            <a:r>
              <a:rPr lang="en-US" dirty="0"/>
              <a:t>Helps Mario go right!</a:t>
            </a:r>
          </a:p>
          <a:p>
            <a:pPr lvl="1"/>
            <a:r>
              <a:rPr lang="en-US" b="1" i="1" dirty="0"/>
              <a:t>Jump</a:t>
            </a:r>
            <a:r>
              <a:rPr lang="en-US" dirty="0"/>
              <a:t> (over obstacles and enemies)</a:t>
            </a:r>
          </a:p>
          <a:p>
            <a:pPr lvl="1"/>
            <a:r>
              <a:rPr lang="en-US" b="1" i="1" dirty="0"/>
              <a:t>Fireballs</a:t>
            </a:r>
            <a:r>
              <a:rPr lang="en-US" dirty="0"/>
              <a:t> (if flower obtained)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52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Mario’s </a:t>
            </a:r>
            <a:r>
              <a:rPr lang="en-US" b="1" i="1" dirty="0"/>
              <a:t>run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Mario’s run:</a:t>
            </a:r>
          </a:p>
          <a:p>
            <a:pPr lvl="2"/>
            <a:r>
              <a:rPr lang="en-US" dirty="0"/>
              <a:t>very slow speed up and slow down speed. Controlling Mario feels a bit like he is on ice</a:t>
            </a:r>
          </a:p>
          <a:p>
            <a:pPr lvl="2"/>
            <a:r>
              <a:rPr lang="en-US" dirty="0"/>
              <a:t>speed up and slow down speeds MUCH slower while Mario is in the air.</a:t>
            </a:r>
          </a:p>
          <a:p>
            <a:pPr lvl="2"/>
            <a:endParaRPr lang="en-US" dirty="0"/>
          </a:p>
          <a:p>
            <a:r>
              <a:rPr lang="en-US" dirty="0"/>
              <a:t>What ”feel” does this give to Mario?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12892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10198</TotalTime>
  <Words>827</Words>
  <Application>Microsoft Macintosh PowerPoint</Application>
  <PresentationFormat>On-screen Show (4:3)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ＭＳ Ｐゴシック</vt:lpstr>
      <vt:lpstr>Arial</vt:lpstr>
      <vt:lpstr>Calibri</vt:lpstr>
      <vt:lpstr>Blank Presentation</vt:lpstr>
      <vt:lpstr>Character Design</vt:lpstr>
      <vt:lpstr>Topics</vt:lpstr>
      <vt:lpstr>Character Design</vt:lpstr>
      <vt:lpstr>Controllable Characters</vt:lpstr>
      <vt:lpstr>Controllable Characters</vt:lpstr>
      <vt:lpstr>Controllable Characters</vt:lpstr>
      <vt:lpstr>Mario (Super Mario Bros.)</vt:lpstr>
      <vt:lpstr>Mario (Super Mario Bros.)</vt:lpstr>
      <vt:lpstr>Mario (Super Mario Bros.)</vt:lpstr>
      <vt:lpstr>Mario (Super Mario Bros.)</vt:lpstr>
      <vt:lpstr>Mario (Super Mario Bros.)</vt:lpstr>
      <vt:lpstr>Mega Man (Mega Man 3)</vt:lpstr>
      <vt:lpstr>Mega Man</vt:lpstr>
      <vt:lpstr>Mega Man</vt:lpstr>
      <vt:lpstr>Mega Man</vt:lpstr>
      <vt:lpstr>Madeline (Celeste)</vt:lpstr>
      <vt:lpstr>Samus</vt:lpstr>
      <vt:lpstr>Some Final Thoughts</vt:lpstr>
      <vt:lpstr>Implementation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955</cp:revision>
  <cp:lastPrinted>2015-03-29T19:48:12Z</cp:lastPrinted>
  <dcterms:created xsi:type="dcterms:W3CDTF">2010-02-08T00:29:22Z</dcterms:created>
  <dcterms:modified xsi:type="dcterms:W3CDTF">2020-01-20T17:37:16Z</dcterms:modified>
</cp:coreProperties>
</file>